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notesMasterIdLst>
    <p:notesMasterId r:id="rId10"/>
  </p:notesMasterIdLst>
  <p:sldIdLst>
    <p:sldId id="275" r:id="rId2"/>
    <p:sldId id="277" r:id="rId3"/>
    <p:sldId id="259" r:id="rId4"/>
    <p:sldId id="263" r:id="rId5"/>
    <p:sldId id="266" r:id="rId6"/>
    <p:sldId id="272" r:id="rId7"/>
    <p:sldId id="262" r:id="rId8"/>
    <p:sldId id="273" r:id="rId9"/>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0EF2648C-BF5E-424E-99DC-2E158FC10B8C}" type="datetimeFigureOut">
              <a:rPr lang="en-US" smtClean="0"/>
              <a:t>11/20/2024</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24442592-35E1-4328-B3E0-B3874C78844F}" type="slidenum">
              <a:rPr lang="en-US" smtClean="0"/>
              <a:t>‹#›</a:t>
            </a:fld>
            <a:endParaRPr lang="en-US"/>
          </a:p>
        </p:txBody>
      </p:sp>
    </p:spTree>
    <p:extLst>
      <p:ext uri="{BB962C8B-B14F-4D97-AF65-F5344CB8AC3E}">
        <p14:creationId xmlns:p14="http://schemas.microsoft.com/office/powerpoint/2010/main" val="2433639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B67A07-EB9A-4271-8245-A6BDBF93D00B}"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10038339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B67A07-EB9A-4271-8245-A6BDBF93D00B}"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34985585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7B67A07-EB9A-4271-8245-A6BDBF93D00B}"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41109636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B67A07-EB9A-4271-8245-A6BDBF93D00B}" type="datetimeFigureOut">
              <a:rPr lang="en-GB" smtClean="0"/>
              <a:t>20/11/2024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8285637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B67A07-EB9A-4271-8245-A6BDBF93D00B}" type="datetimeFigureOut">
              <a:rPr lang="en-GB" smtClean="0"/>
              <a:t>20/11/2024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16307129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B67A07-EB9A-4271-8245-A6BDBF93D00B}" type="datetimeFigureOut">
              <a:rPr lang="en-GB" smtClean="0"/>
              <a:t>20/11/2024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18533242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B67A07-EB9A-4271-8245-A6BDBF93D00B}" type="datetimeFigureOut">
              <a:rPr lang="en-GB" smtClean="0"/>
              <a:t>20/11/2024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33108047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B67A07-EB9A-4271-8245-A6BDBF93D00B}" type="datetimeFigureOut">
              <a:rPr lang="en-GB" smtClean="0"/>
              <a:t>20/11/2024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20438840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7B67A07-EB9A-4271-8245-A6BDBF93D00B}" type="datetimeFigureOut">
              <a:rPr lang="en-GB" smtClean="0"/>
              <a:t>20/11/2024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18667298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7B67A07-EB9A-4271-8245-A6BDBF93D00B}"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499699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7B67A07-EB9A-4271-8245-A6BDBF93D00B}"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0EB4A5-6665-45A7-AB01-C292FE874A0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70503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7B67A07-EB9A-4271-8245-A6BDBF93D00B}"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4237842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7B67A07-EB9A-4271-8245-A6BDBF93D00B}"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0EB4A5-6665-45A7-AB01-C292FE874A0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614720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7B67A07-EB9A-4271-8245-A6BDBF93D00B}"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278280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B67A07-EB9A-4271-8245-A6BDBF93D00B}"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36052558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B67A07-EB9A-4271-8245-A6BDBF93D00B}" type="datetimeFigureOut">
              <a:rPr lang="en-GB" smtClean="0"/>
              <a:t>20/11/2024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0EB4A5-6665-45A7-AB01-C292FE874A03}" type="slidenum">
              <a:rPr lang="en-GB" smtClean="0"/>
              <a:t>‹#›</a:t>
            </a:fld>
            <a:endParaRPr lang="en-GB"/>
          </a:p>
        </p:txBody>
      </p:sp>
    </p:spTree>
    <p:extLst>
      <p:ext uri="{BB962C8B-B14F-4D97-AF65-F5344CB8AC3E}">
        <p14:creationId xmlns:p14="http://schemas.microsoft.com/office/powerpoint/2010/main" val="30975691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7B67A07-EB9A-4271-8245-A6BDBF93D00B}" type="datetimeFigureOut">
              <a:rPr lang="en-GB" smtClean="0"/>
              <a:t>20/11/2024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00EB4A5-6665-45A7-AB01-C292FE874A03}" type="slidenum">
              <a:rPr lang="en-GB" smtClean="0"/>
              <a:t>‹#›</a:t>
            </a:fld>
            <a:endParaRPr lang="en-GB"/>
          </a:p>
        </p:txBody>
      </p:sp>
    </p:spTree>
    <p:extLst>
      <p:ext uri="{BB962C8B-B14F-4D97-AF65-F5344CB8AC3E}">
        <p14:creationId xmlns:p14="http://schemas.microsoft.com/office/powerpoint/2010/main" val="3248838142"/>
      </p:ext>
    </p:extLst>
  </p:cSld>
  <p:clrMap bg1="dk1" tx1="lt1" bg2="dk2" tx2="lt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 id="2147483775" r:id="rId14"/>
    <p:sldLayoutId id="2147483776" r:id="rId15"/>
    <p:sldLayoutId id="2147483777" r:id="rId16"/>
  </p:sldLayoutIdLst>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hyperlink" Target="https://www.northnorthants.gov.uk/primary-school-places/apply-primary-school-place" TargetMode="Externa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hyperlink" Target="mailto:contactus@southendinfant.com" TargetMode="External"/><Relationship Id="rId5" Type="http://schemas.openxmlformats.org/officeDocument/2006/relationships/hyperlink" Target="https://www.northnorthants.gov.uk/school-admissions" TargetMode="External"/><Relationship Id="rId4" Type="http://schemas.openxmlformats.org/officeDocument/2006/relationships/hyperlink" Target="https://cms.northnorthants.gov.uk/media/10524/download"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5.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4C8B33DC-2932-46E1-ADBA-F26B5B110A77}"/>
              </a:ext>
            </a:extLst>
          </p:cNvPr>
          <p:cNvSpPr txBox="1"/>
          <p:nvPr/>
        </p:nvSpPr>
        <p:spPr>
          <a:xfrm>
            <a:off x="10269387" y="480757"/>
            <a:ext cx="6844442" cy="2123658"/>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GB" sz="6600" b="1" dirty="0">
                <a:effectLst>
                  <a:outerShdw blurRad="38100" dist="38100" dir="2700000" algn="tl">
                    <a:srgbClr val="000000">
                      <a:alpha val="43137"/>
                    </a:srgbClr>
                  </a:outerShdw>
                </a:effectLst>
                <a:latin typeface="Berlin Sans FB Demi" panose="020E0802020502020306" pitchFamily="34" charset="0"/>
              </a:rPr>
              <a:t>SOUTH END INFANT SCHOOL</a:t>
            </a:r>
          </a:p>
        </p:txBody>
      </p:sp>
      <p:sp>
        <p:nvSpPr>
          <p:cNvPr id="14" name="TextBox 13">
            <a:extLst>
              <a:ext uri="{FF2B5EF4-FFF2-40B4-BE49-F238E27FC236}">
                <a16:creationId xmlns:a16="http://schemas.microsoft.com/office/drawing/2014/main" id="{DF5456C8-F7FF-470C-BEA0-AEC08B9CFCC5}"/>
              </a:ext>
            </a:extLst>
          </p:cNvPr>
          <p:cNvSpPr txBox="1"/>
          <p:nvPr/>
        </p:nvSpPr>
        <p:spPr>
          <a:xfrm>
            <a:off x="12628123" y="2514831"/>
            <a:ext cx="7130374" cy="646331"/>
          </a:xfrm>
          <a:prstGeom prst="rect">
            <a:avLst/>
          </a:prstGeom>
          <a:noFill/>
        </p:spPr>
        <p:txBody>
          <a:bodyPr wrap="square" rtlCol="0">
            <a:spAutoFit/>
          </a:bodyPr>
          <a:lstStyle/>
          <a:p>
            <a:r>
              <a:rPr lang="en-GB" sz="3600" dirty="0">
                <a:effectLst>
                  <a:outerShdw blurRad="38100" dist="38100" dir="2700000" algn="tl">
                    <a:srgbClr val="000000">
                      <a:alpha val="43137"/>
                    </a:srgbClr>
                  </a:outerShdw>
                </a:effectLst>
                <a:latin typeface="Berlin Sans FB Demi" panose="020E0802020502020306" pitchFamily="34" charset="0"/>
              </a:rPr>
              <a:t>ENGAGE, EXPLORE, ENQUIRE</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18289"/>
          <a:stretch/>
        </p:blipFill>
        <p:spPr>
          <a:xfrm rot="10649682">
            <a:off x="-497476" y="-324670"/>
            <a:ext cx="12861303" cy="7881804"/>
          </a:xfrm>
          <a:prstGeom prst="rect">
            <a:avLst/>
          </a:prstGeom>
        </p:spPr>
      </p:pic>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t="18289" r="48225"/>
          <a:stretch/>
        </p:blipFill>
        <p:spPr>
          <a:xfrm rot="10649682">
            <a:off x="5701922" y="-460228"/>
            <a:ext cx="6658941" cy="7881804"/>
          </a:xfrm>
          <a:prstGeom prst="rect">
            <a:avLst/>
          </a:prstGeom>
        </p:spPr>
      </p:pic>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 t="18289" r="73641"/>
          <a:stretch/>
        </p:blipFill>
        <p:spPr>
          <a:xfrm rot="10649682">
            <a:off x="8969156" y="-531672"/>
            <a:ext cx="3390146" cy="7881804"/>
          </a:xfrm>
          <a:prstGeom prst="rect">
            <a:avLst/>
          </a:prstGeom>
        </p:spPr>
      </p:pic>
    </p:spTree>
    <p:extLst>
      <p:ext uri="{BB962C8B-B14F-4D97-AF65-F5344CB8AC3E}">
        <p14:creationId xmlns:p14="http://schemas.microsoft.com/office/powerpoint/2010/main" val="40137773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18289"/>
          <a:stretch/>
        </p:blipFill>
        <p:spPr>
          <a:xfrm rot="10649682">
            <a:off x="-497476" y="-324670"/>
            <a:ext cx="12861303" cy="7881804"/>
          </a:xfrm>
          <a:prstGeom prst="rect">
            <a:avLst/>
          </a:prstGeom>
        </p:spPr>
      </p:pic>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 t="18289" r="73641"/>
          <a:stretch/>
        </p:blipFill>
        <p:spPr>
          <a:xfrm rot="10649682">
            <a:off x="8969156" y="-531672"/>
            <a:ext cx="3390146" cy="7881804"/>
          </a:xfrm>
          <a:prstGeom prst="rect">
            <a:avLst/>
          </a:prstGeom>
        </p:spPr>
      </p:pic>
      <p:sp>
        <p:nvSpPr>
          <p:cNvPr id="13" name="TextBox 12">
            <a:extLst>
              <a:ext uri="{FF2B5EF4-FFF2-40B4-BE49-F238E27FC236}">
                <a16:creationId xmlns:a16="http://schemas.microsoft.com/office/drawing/2014/main" id="{4C8B33DC-2932-46E1-ADBA-F26B5B110A77}"/>
              </a:ext>
            </a:extLst>
          </p:cNvPr>
          <p:cNvSpPr txBox="1"/>
          <p:nvPr/>
        </p:nvSpPr>
        <p:spPr>
          <a:xfrm>
            <a:off x="134952" y="644671"/>
            <a:ext cx="6844442" cy="2123658"/>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GB" sz="6600" b="1" dirty="0">
                <a:effectLst>
                  <a:outerShdw blurRad="38100" dist="38100" dir="2700000" algn="tl">
                    <a:srgbClr val="000000">
                      <a:alpha val="43137"/>
                    </a:srgbClr>
                  </a:outerShdw>
                </a:effectLst>
                <a:latin typeface="Berlin Sans FB Demi" panose="020E0802020502020306" pitchFamily="34" charset="0"/>
              </a:rPr>
              <a:t>SOUTH END INFANT SCHOOL</a:t>
            </a:r>
          </a:p>
        </p:txBody>
      </p:sp>
      <p:sp>
        <p:nvSpPr>
          <p:cNvPr id="14" name="TextBox 13">
            <a:extLst>
              <a:ext uri="{FF2B5EF4-FFF2-40B4-BE49-F238E27FC236}">
                <a16:creationId xmlns:a16="http://schemas.microsoft.com/office/drawing/2014/main" id="{DF5456C8-F7FF-470C-BEA0-AEC08B9CFCC5}"/>
              </a:ext>
            </a:extLst>
          </p:cNvPr>
          <p:cNvSpPr txBox="1"/>
          <p:nvPr/>
        </p:nvSpPr>
        <p:spPr>
          <a:xfrm>
            <a:off x="149543" y="2700581"/>
            <a:ext cx="7130374" cy="646331"/>
          </a:xfrm>
          <a:prstGeom prst="rect">
            <a:avLst/>
          </a:prstGeom>
          <a:noFill/>
        </p:spPr>
        <p:txBody>
          <a:bodyPr wrap="square" rtlCol="0">
            <a:spAutoFit/>
          </a:bodyPr>
          <a:lstStyle/>
          <a:p>
            <a:r>
              <a:rPr lang="en-GB" sz="3600" dirty="0">
                <a:effectLst>
                  <a:outerShdw blurRad="38100" dist="38100" dir="2700000" algn="tl">
                    <a:srgbClr val="000000">
                      <a:alpha val="43137"/>
                    </a:srgbClr>
                  </a:outerShdw>
                </a:effectLst>
                <a:latin typeface="Berlin Sans FB Demi" panose="020E0802020502020306" pitchFamily="34" charset="0"/>
              </a:rPr>
              <a:t>ENGAGE, EXPLORE, ENQUIRE</a:t>
            </a: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1" t="18289" r="56401"/>
          <a:stretch/>
        </p:blipFill>
        <p:spPr>
          <a:xfrm rot="10649682">
            <a:off x="6752930" y="-483210"/>
            <a:ext cx="5607430" cy="7881804"/>
          </a:xfrm>
          <a:prstGeom prst="rect">
            <a:avLst/>
          </a:prstGeom>
        </p:spPr>
      </p:pic>
    </p:spTree>
    <p:extLst>
      <p:ext uri="{BB962C8B-B14F-4D97-AF65-F5344CB8AC3E}">
        <p14:creationId xmlns:p14="http://schemas.microsoft.com/office/powerpoint/2010/main" val="41022397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3500">
        <p159:morph option="byObject"/>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839788" y="973714"/>
            <a:ext cx="6684818" cy="4842705"/>
          </a:xfrm>
        </p:spPr>
        <p:txBody>
          <a:bodyPr>
            <a:normAutofit fontScale="25000" lnSpcReduction="20000"/>
          </a:bodyPr>
          <a:lstStyle/>
          <a:p>
            <a:pPr marL="0" indent="0">
              <a:buNone/>
            </a:pPr>
            <a:endParaRPr lang="en-US" sz="4800" b="1" dirty="0">
              <a:solidFill>
                <a:schemeClr val="tx1"/>
              </a:solidFill>
              <a:latin typeface="Comic Sans MS" panose="030F0702030302020204" pitchFamily="66" charset="0"/>
            </a:endParaRPr>
          </a:p>
          <a:p>
            <a:pPr marL="0" indent="0">
              <a:buNone/>
            </a:pPr>
            <a:r>
              <a:rPr lang="en-US" sz="4800" dirty="0">
                <a:solidFill>
                  <a:schemeClr val="tx1"/>
                </a:solidFill>
                <a:latin typeface="Comic Sans MS" panose="030F0702030302020204" pitchFamily="66" charset="0"/>
              </a:rPr>
              <a:t>On behalf of the Children, Staff and Governors - Welcome to South End Infant School!</a:t>
            </a:r>
            <a:endParaRPr lang="en-US" sz="4800" dirty="0">
              <a:solidFill>
                <a:schemeClr val="tx1"/>
              </a:solidFill>
              <a:effectLst/>
              <a:latin typeface="Comic Sans MS" panose="030F0702030302020204" pitchFamily="66" charset="0"/>
            </a:endParaRPr>
          </a:p>
          <a:p>
            <a:pPr marL="0" indent="0">
              <a:buNone/>
            </a:pPr>
            <a:r>
              <a:rPr lang="en-US" sz="4800" dirty="0">
                <a:solidFill>
                  <a:schemeClr val="tx1"/>
                </a:solidFill>
                <a:latin typeface="Comic Sans MS" panose="030F0702030302020204" pitchFamily="66" charset="0"/>
              </a:rPr>
              <a:t>I am extremely proud to be the Head teacher of this welcoming and happy Infant School where we work together with our families to give every child the best possible start to their school life.</a:t>
            </a:r>
          </a:p>
          <a:p>
            <a:pPr marL="0" indent="0">
              <a:buNone/>
            </a:pPr>
            <a:r>
              <a:rPr lang="en-US" sz="4800" dirty="0">
                <a:solidFill>
                  <a:schemeClr val="tx1"/>
                </a:solidFill>
                <a:latin typeface="Comic Sans MS" panose="030F0702030302020204" pitchFamily="66" charset="0"/>
              </a:rPr>
              <a:t>We want our children to be excited to come to school each day, to work hard, enjoy learning and develop a sense of pride in themselves and their achievements. At our school, we strive to inspire and enable children to develop socially, emotionally, physically and academically so that they are able to approach new experiences with the confidence that, whatever their capabilities, they will succeed and will become the very best that they can be.</a:t>
            </a:r>
          </a:p>
          <a:p>
            <a:pPr marL="0" indent="0">
              <a:buNone/>
            </a:pPr>
            <a:r>
              <a:rPr lang="en-US" sz="4800" dirty="0">
                <a:solidFill>
                  <a:schemeClr val="tx1"/>
                </a:solidFill>
                <a:latin typeface="Comic Sans MS" panose="030F0702030302020204" pitchFamily="66" charset="0"/>
              </a:rPr>
              <a:t>Our children are encouraged to respect and value themselves and others and our curriculum is purposefully designed to secure the skills they need for later life with a very strong focus on the basic skills of English and </a:t>
            </a:r>
            <a:r>
              <a:rPr lang="en-US" sz="4800" dirty="0" err="1">
                <a:solidFill>
                  <a:schemeClr val="tx1"/>
                </a:solidFill>
                <a:latin typeface="Comic Sans MS" panose="030F0702030302020204" pitchFamily="66" charset="0"/>
              </a:rPr>
              <a:t>Maths</a:t>
            </a:r>
            <a:r>
              <a:rPr lang="en-US" sz="4800" dirty="0">
                <a:solidFill>
                  <a:schemeClr val="tx1"/>
                </a:solidFill>
                <a:latin typeface="Comic Sans MS" panose="030F0702030302020204" pitchFamily="66" charset="0"/>
              </a:rPr>
              <a:t> whilst also promoting our school ambition to enable all children to Engage, Explore, Enquire.</a:t>
            </a:r>
          </a:p>
          <a:p>
            <a:pPr marL="0" indent="0">
              <a:buNone/>
            </a:pPr>
            <a:r>
              <a:rPr lang="en-US" sz="4800" dirty="0">
                <a:solidFill>
                  <a:schemeClr val="tx1"/>
                </a:solidFill>
                <a:latin typeface="Comic Sans MS" panose="030F0702030302020204" pitchFamily="66" charset="0"/>
              </a:rPr>
              <a:t>We are all very proud to be part of the SEIS community and the achievements of our wonderful children and staff. We hope that our School website and this prospectus gives you a sense of what our school is like, but if you have further questions, please feel free to contact our school office directly.</a:t>
            </a:r>
          </a:p>
          <a:p>
            <a:pPr marL="0" indent="0">
              <a:buNone/>
            </a:pPr>
            <a:endParaRPr lang="en-US" sz="4800" dirty="0">
              <a:solidFill>
                <a:schemeClr val="tx1"/>
              </a:solidFill>
              <a:latin typeface="Comic Sans MS" panose="030F0702030302020204" pitchFamily="66" charset="0"/>
            </a:endParaRPr>
          </a:p>
          <a:p>
            <a:pPr marL="0" indent="0">
              <a:buNone/>
            </a:pPr>
            <a:r>
              <a:rPr lang="en-US" sz="4800" dirty="0">
                <a:solidFill>
                  <a:schemeClr val="tx1"/>
                </a:solidFill>
                <a:latin typeface="Comic Sans MS" panose="030F0702030302020204" pitchFamily="66" charset="0"/>
              </a:rPr>
              <a:t>Kind regards,</a:t>
            </a:r>
          </a:p>
          <a:p>
            <a:pPr marL="0" indent="0">
              <a:buNone/>
            </a:pPr>
            <a:r>
              <a:rPr lang="en-US" sz="4800" dirty="0" err="1">
                <a:solidFill>
                  <a:schemeClr val="tx1"/>
                </a:solidFill>
                <a:latin typeface="Comic Sans MS" panose="030F0702030302020204" pitchFamily="66" charset="0"/>
              </a:rPr>
              <a:t>Mrs</a:t>
            </a:r>
            <a:r>
              <a:rPr lang="en-US" sz="4800" dirty="0">
                <a:solidFill>
                  <a:schemeClr val="tx1"/>
                </a:solidFill>
                <a:latin typeface="Comic Sans MS" panose="030F0702030302020204" pitchFamily="66" charset="0"/>
              </a:rPr>
              <a:t> Elaine Ashcroft</a:t>
            </a:r>
          </a:p>
          <a:p>
            <a:pPr marL="0" indent="0">
              <a:buNone/>
            </a:pPr>
            <a:r>
              <a:rPr lang="en-US" sz="4800" dirty="0">
                <a:solidFill>
                  <a:schemeClr val="tx1"/>
                </a:solidFill>
                <a:latin typeface="Comic Sans MS" panose="030F0702030302020204" pitchFamily="66" charset="0"/>
              </a:rPr>
              <a:t>Head Teacher</a:t>
            </a:r>
          </a:p>
          <a:p>
            <a:pPr marL="0" indent="0">
              <a:buNone/>
            </a:pPr>
            <a:endParaRPr lang="en-US" dirty="0">
              <a:solidFill>
                <a:schemeClr val="tx1"/>
              </a:solidFill>
              <a:latin typeface="Comic Sans MS" panose="030F0702030302020204" pitchFamily="66" charset="0"/>
            </a:endParaRPr>
          </a:p>
          <a:p>
            <a:pPr marL="0" indent="0">
              <a:buNone/>
            </a:pPr>
            <a:endParaRPr lang="en-US" dirty="0">
              <a:solidFill>
                <a:schemeClr val="tx1"/>
              </a:solidFill>
              <a:latin typeface="Comic Sans MS" panose="030F0702030302020204" pitchFamily="66" charset="0"/>
            </a:endParaRPr>
          </a:p>
          <a:p>
            <a:pPr marL="0" indent="0">
              <a:buNone/>
            </a:pPr>
            <a:endParaRPr lang="en-US" dirty="0">
              <a:solidFill>
                <a:schemeClr val="tx1"/>
              </a:solidFill>
              <a:latin typeface="Comic Sans MS" panose="030F0702030302020204" pitchFamily="66" charset="0"/>
            </a:endParaRPr>
          </a:p>
          <a:p>
            <a:pPr marL="0" indent="0">
              <a:buNone/>
            </a:pPr>
            <a:r>
              <a:rPr lang="en-US" dirty="0">
                <a:solidFill>
                  <a:schemeClr val="tx1"/>
                </a:solidFill>
                <a:latin typeface="Comic Sans MS" panose="030F0702030302020204" pitchFamily="66" charset="0"/>
              </a:rPr>
              <a:t> </a:t>
            </a:r>
            <a:endParaRPr lang="en-GB" dirty="0">
              <a:solidFill>
                <a:schemeClr val="tx1"/>
              </a:solidFill>
              <a:latin typeface="Comic Sans MS" panose="030F0702030302020204" pitchFamily="66" charset="0"/>
            </a:endParaRPr>
          </a:p>
        </p:txBody>
      </p:sp>
      <p:pic>
        <p:nvPicPr>
          <p:cNvPr id="9" name="Picture 8" descr="C:\Users\j.burge\Downloads\elaine ashcroft (1).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38131" y="3222943"/>
            <a:ext cx="2511136" cy="2701008"/>
          </a:xfrm>
          <a:prstGeom prst="rect">
            <a:avLst/>
          </a:prstGeom>
          <a:ln>
            <a:noFill/>
          </a:ln>
          <a:effectLst>
            <a:softEdge rad="112500"/>
          </a:effectLst>
        </p:spPr>
      </p:pic>
      <p:sp>
        <p:nvSpPr>
          <p:cNvPr id="8" name="TextBox 7"/>
          <p:cNvSpPr txBox="1"/>
          <p:nvPr/>
        </p:nvSpPr>
        <p:spPr>
          <a:xfrm>
            <a:off x="839788" y="327383"/>
            <a:ext cx="8614313" cy="646331"/>
          </a:xfrm>
          <a:prstGeom prst="rect">
            <a:avLst/>
          </a:prstGeom>
          <a:noFill/>
        </p:spPr>
        <p:txBody>
          <a:bodyPr wrap="square" rtlCol="0" anchor="ctr">
            <a:spAutoFit/>
          </a:bodyPr>
          <a:lstStyle/>
          <a:p>
            <a:r>
              <a:rPr lang="en-GB" sz="3600" b="1" dirty="0">
                <a:latin typeface="Comic Sans MS" panose="030F0702030302020204" pitchFamily="66" charset="0"/>
              </a:rPr>
              <a:t>Welcome to South End Infant School</a:t>
            </a:r>
            <a:endParaRPr lang="en-US" sz="3600" b="1" dirty="0">
              <a:latin typeface="Comic Sans MS" panose="030F0702030302020204" pitchFamily="66" charset="0"/>
            </a:endParaRPr>
          </a:p>
        </p:txBody>
      </p:sp>
    </p:spTree>
    <p:extLst>
      <p:ext uri="{BB962C8B-B14F-4D97-AF65-F5344CB8AC3E}">
        <p14:creationId xmlns:p14="http://schemas.microsoft.com/office/powerpoint/2010/main" val="123333042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39788" y="406897"/>
            <a:ext cx="5295207" cy="646331"/>
          </a:xfrm>
          <a:prstGeom prst="rect">
            <a:avLst/>
          </a:prstGeom>
          <a:noFill/>
        </p:spPr>
        <p:txBody>
          <a:bodyPr wrap="square" rtlCol="0" anchor="ctr">
            <a:spAutoFit/>
          </a:bodyPr>
          <a:lstStyle/>
          <a:p>
            <a:pPr algn="ctr"/>
            <a:r>
              <a:rPr lang="en-GB" sz="3600" b="1" dirty="0">
                <a:latin typeface="Comic Sans MS" panose="030F0702030302020204" pitchFamily="66" charset="0"/>
              </a:rPr>
              <a:t>Vision and Values</a:t>
            </a:r>
            <a:endParaRPr lang="en-US" sz="3600" b="1" dirty="0">
              <a:latin typeface="Comic Sans MS" panose="030F0702030302020204" pitchFamily="66" charset="0"/>
            </a:endParaRPr>
          </a:p>
        </p:txBody>
      </p:sp>
      <p:pic>
        <p:nvPicPr>
          <p:cNvPr id="7" name="Picture 6">
            <a:extLst>
              <a:ext uri="{FF2B5EF4-FFF2-40B4-BE49-F238E27FC236}">
                <a16:creationId xmlns:a16="http://schemas.microsoft.com/office/drawing/2014/main" id="{464F53A0-1EAA-48DD-8461-A552CA37A8E4}"/>
              </a:ext>
            </a:extLst>
          </p:cNvPr>
          <p:cNvPicPr>
            <a:picLocks noChangeAspect="1"/>
          </p:cNvPicPr>
          <p:nvPr/>
        </p:nvPicPr>
        <p:blipFill rotWithShape="1">
          <a:blip r:embed="rId2"/>
          <a:srcRect l="3398" t="2288" r="3241" b="2606"/>
          <a:stretch/>
        </p:blipFill>
        <p:spPr>
          <a:xfrm>
            <a:off x="6869927" y="910104"/>
            <a:ext cx="4381169" cy="5208103"/>
          </a:xfrm>
          <a:prstGeom prst="rect">
            <a:avLst/>
          </a:prstGeom>
          <a:ln>
            <a:noFill/>
          </a:ln>
          <a:effectLst>
            <a:outerShdw blurRad="190500" algn="tl" rotWithShape="0">
              <a:srgbClr val="000000">
                <a:alpha val="70000"/>
              </a:srgbClr>
            </a:outerShdw>
          </a:effectLst>
        </p:spPr>
      </p:pic>
      <p:sp>
        <p:nvSpPr>
          <p:cNvPr id="8" name="TextBox 7"/>
          <p:cNvSpPr txBox="1"/>
          <p:nvPr/>
        </p:nvSpPr>
        <p:spPr>
          <a:xfrm>
            <a:off x="241296" y="910104"/>
            <a:ext cx="6492190" cy="5386090"/>
          </a:xfrm>
          <a:prstGeom prst="rect">
            <a:avLst/>
          </a:prstGeom>
          <a:noFill/>
        </p:spPr>
        <p:txBody>
          <a:bodyPr wrap="square" rtlCol="0">
            <a:spAutoFit/>
          </a:bodyPr>
          <a:lstStyle/>
          <a:p>
            <a:pPr fontAlgn="t"/>
            <a:r>
              <a:rPr lang="en-GB" dirty="0"/>
              <a:t> </a:t>
            </a:r>
            <a:endParaRPr lang="en-US" dirty="0"/>
          </a:p>
          <a:p>
            <a:pPr algn="ctr"/>
            <a:r>
              <a:rPr lang="en-GB" sz="1600" b="1" u="sng" dirty="0">
                <a:latin typeface="Comic Sans MS" panose="030F0702030302020204" pitchFamily="66" charset="0"/>
              </a:rPr>
              <a:t>SEIS Vision Statement</a:t>
            </a:r>
            <a:endParaRPr lang="en-GB" sz="1600" dirty="0">
              <a:latin typeface="Comic Sans MS" panose="030F0702030302020204" pitchFamily="66" charset="0"/>
            </a:endParaRPr>
          </a:p>
          <a:p>
            <a:pPr algn="ctr" fontAlgn="t"/>
            <a:r>
              <a:rPr lang="en-GB" sz="1600" dirty="0">
                <a:latin typeface="Comic Sans MS" panose="030F0702030302020204" pitchFamily="66" charset="0"/>
              </a:rPr>
              <a:t>“To be a community that embraces and inspires each individual to become the best that they can be </a:t>
            </a:r>
          </a:p>
          <a:p>
            <a:pPr algn="ctr" fontAlgn="t"/>
            <a:r>
              <a:rPr lang="en-GB" sz="1600" dirty="0">
                <a:latin typeface="Comic Sans MS" panose="030F0702030302020204" pitchFamily="66" charset="0"/>
              </a:rPr>
              <a:t>in a happy, safe and inclusive environment.”</a:t>
            </a:r>
          </a:p>
          <a:p>
            <a:pPr algn="ctr" fontAlgn="t"/>
            <a:r>
              <a:rPr lang="en-GB" sz="1600" dirty="0">
                <a:latin typeface="Comic Sans MS" panose="030F0702030302020204" pitchFamily="66" charset="0"/>
              </a:rPr>
              <a:t> </a:t>
            </a:r>
          </a:p>
          <a:p>
            <a:pPr algn="ctr" fontAlgn="t"/>
            <a:r>
              <a:rPr lang="en-GB" sz="1600" b="1" i="1" dirty="0">
                <a:latin typeface="Comic Sans MS" panose="030F0702030302020204" pitchFamily="66" charset="0"/>
              </a:rPr>
              <a:t>A place where relationships are strong and children’s voices are heard</a:t>
            </a:r>
            <a:endParaRPr lang="en-GB" sz="1600" dirty="0">
              <a:latin typeface="Comic Sans MS" panose="030F0702030302020204" pitchFamily="66" charset="0"/>
            </a:endParaRPr>
          </a:p>
          <a:p>
            <a:pPr algn="ctr" fontAlgn="t"/>
            <a:r>
              <a:rPr lang="en-GB" sz="1600" b="1" i="1" dirty="0">
                <a:latin typeface="Comic Sans MS" panose="030F0702030302020204" pitchFamily="66" charset="0"/>
              </a:rPr>
              <a:t> </a:t>
            </a:r>
            <a:endParaRPr lang="en-GB" sz="1600" dirty="0">
              <a:latin typeface="Comic Sans MS" panose="030F0702030302020204" pitchFamily="66" charset="0"/>
            </a:endParaRPr>
          </a:p>
          <a:p>
            <a:pPr algn="ctr" fontAlgn="t"/>
            <a:r>
              <a:rPr lang="en-GB" sz="1600" b="1" u="sng" dirty="0">
                <a:latin typeface="Comic Sans MS" panose="030F0702030302020204" pitchFamily="66" charset="0"/>
              </a:rPr>
              <a:t>SEIS aims</a:t>
            </a:r>
            <a:endParaRPr lang="en-GB" sz="1600" dirty="0">
              <a:latin typeface="Comic Sans MS" panose="030F0702030302020204" pitchFamily="66" charset="0"/>
            </a:endParaRPr>
          </a:p>
          <a:p>
            <a:pPr fontAlgn="t"/>
            <a:r>
              <a:rPr lang="en-GB" sz="1600" dirty="0">
                <a:latin typeface="Comic Sans MS" panose="030F0702030302020204" pitchFamily="66" charset="0"/>
              </a:rPr>
              <a:t>To be a place where:</a:t>
            </a:r>
          </a:p>
          <a:p>
            <a:pPr algn="ctr" fontAlgn="t"/>
            <a:r>
              <a:rPr lang="en-GB" sz="1600" dirty="0">
                <a:latin typeface="Comic Sans MS" panose="030F0702030302020204" pitchFamily="66" charset="0"/>
              </a:rPr>
              <a:t> </a:t>
            </a:r>
          </a:p>
          <a:p>
            <a:pPr lvl="0" fontAlgn="t"/>
            <a:r>
              <a:rPr lang="en-GB" sz="1600" dirty="0">
                <a:latin typeface="Comic Sans MS" panose="030F0702030302020204" pitchFamily="66" charset="0"/>
              </a:rPr>
              <a:t>children are provided with inspiring educational experiences that lead to outstanding outcomes</a:t>
            </a:r>
          </a:p>
          <a:p>
            <a:pPr lvl="0" fontAlgn="t"/>
            <a:r>
              <a:rPr lang="en-GB" sz="1600" dirty="0">
                <a:latin typeface="Comic Sans MS" panose="030F0702030302020204" pitchFamily="66" charset="0"/>
              </a:rPr>
              <a:t>children feel valued and develop curiosity, resilience and pride</a:t>
            </a:r>
          </a:p>
          <a:p>
            <a:pPr lvl="0" fontAlgn="t"/>
            <a:r>
              <a:rPr lang="en-GB" sz="1600" dirty="0">
                <a:latin typeface="Comic Sans MS" panose="030F0702030302020204" pitchFamily="66" charset="0"/>
              </a:rPr>
              <a:t>there is a genuine partnership with families</a:t>
            </a:r>
          </a:p>
          <a:p>
            <a:pPr lvl="0" fontAlgn="t"/>
            <a:r>
              <a:rPr lang="en-GB" sz="1600" dirty="0">
                <a:latin typeface="Comic Sans MS" panose="030F0702030302020204" pitchFamily="66" charset="0"/>
              </a:rPr>
              <a:t>children learn the skills and knowledge that enable them to:</a:t>
            </a:r>
          </a:p>
          <a:p>
            <a:pPr algn="ctr" fontAlgn="t"/>
            <a:r>
              <a:rPr lang="en-GB" sz="1600" dirty="0">
                <a:latin typeface="Comic Sans MS" panose="030F0702030302020204" pitchFamily="66" charset="0"/>
              </a:rPr>
              <a:t> </a:t>
            </a:r>
          </a:p>
          <a:p>
            <a:pPr algn="ctr" fontAlgn="t"/>
            <a:r>
              <a:rPr lang="en-GB" sz="1600" dirty="0">
                <a:latin typeface="Comic Sans MS" panose="030F0702030302020204" pitchFamily="66" charset="0"/>
              </a:rPr>
              <a:t> </a:t>
            </a:r>
          </a:p>
          <a:p>
            <a:pPr algn="ctr" fontAlgn="t"/>
            <a:r>
              <a:rPr lang="en-GB" sz="2000" b="1" dirty="0">
                <a:latin typeface="Comic Sans MS" panose="030F0702030302020204" pitchFamily="66" charset="0"/>
              </a:rPr>
              <a:t>Engage, Explore, Enquire</a:t>
            </a:r>
            <a:endParaRPr lang="en-GB" sz="2000" dirty="0">
              <a:latin typeface="Comic Sans MS" panose="030F0702030302020204" pitchFamily="66" charset="0"/>
            </a:endParaRPr>
          </a:p>
          <a:p>
            <a:endParaRPr lang="en-US" dirty="0"/>
          </a:p>
        </p:txBody>
      </p:sp>
    </p:spTree>
    <p:extLst>
      <p:ext uri="{BB962C8B-B14F-4D97-AF65-F5344CB8AC3E}">
        <p14:creationId xmlns:p14="http://schemas.microsoft.com/office/powerpoint/2010/main" val="13752342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39788" y="1312149"/>
            <a:ext cx="5004262" cy="4524315"/>
          </a:xfrm>
          <a:prstGeom prst="rect">
            <a:avLst/>
          </a:prstGeom>
          <a:noFill/>
        </p:spPr>
        <p:txBody>
          <a:bodyPr wrap="square" rtlCol="0">
            <a:spAutoFit/>
          </a:bodyPr>
          <a:lstStyle/>
          <a:p>
            <a:r>
              <a:rPr lang="en-GB" sz="1200" dirty="0">
                <a:latin typeface="Comic Sans MS" panose="030F0702030302020204" pitchFamily="66" charset="0"/>
              </a:rPr>
              <a:t>School starts at 8:50am and we ask that parents/carers are ready to see their children into the classrooms through each individual classroom door.</a:t>
            </a:r>
            <a:endParaRPr lang="en-US" sz="1200" dirty="0">
              <a:latin typeface="Comic Sans MS" panose="030F0702030302020204" pitchFamily="66" charset="0"/>
            </a:endParaRPr>
          </a:p>
          <a:p>
            <a:r>
              <a:rPr lang="en-GB" sz="1200" dirty="0">
                <a:latin typeface="Comic Sans MS" panose="030F0702030302020204" pitchFamily="66" charset="0"/>
              </a:rPr>
              <a:t>  </a:t>
            </a:r>
            <a:endParaRPr lang="en-US" sz="1200" dirty="0">
              <a:latin typeface="Comic Sans MS" panose="030F0702030302020204" pitchFamily="66" charset="0"/>
            </a:endParaRPr>
          </a:p>
          <a:p>
            <a:r>
              <a:rPr lang="en-GB" sz="1200" u="sng" dirty="0">
                <a:latin typeface="Comic Sans MS" panose="030F0702030302020204" pitchFamily="66" charset="0"/>
              </a:rPr>
              <a:t>Mid-morning Snacks and Drinks</a:t>
            </a:r>
            <a:endParaRPr lang="en-US" sz="1200" u="sng" dirty="0">
              <a:latin typeface="Comic Sans MS" panose="030F0702030302020204" pitchFamily="66" charset="0"/>
            </a:endParaRPr>
          </a:p>
          <a:p>
            <a:r>
              <a:rPr lang="en-GB" sz="1200" dirty="0">
                <a:latin typeface="Comic Sans MS" panose="030F0702030302020204" pitchFamily="66" charset="0"/>
              </a:rPr>
              <a:t>We participate in the National School Fruit Scheme, whereby every child is provided with a free piece of fruit daily before morning playtime, children under five are also entitled to free daily milk. All children have access to drinking water at any time.</a:t>
            </a:r>
            <a:endParaRPr lang="en-US" sz="1200" dirty="0">
              <a:latin typeface="Comic Sans MS" panose="030F0702030302020204" pitchFamily="66" charset="0"/>
            </a:endParaRPr>
          </a:p>
          <a:p>
            <a:endParaRPr lang="en-GB" sz="1200" b="1" dirty="0">
              <a:latin typeface="Comic Sans MS" panose="030F0702030302020204" pitchFamily="66" charset="0"/>
            </a:endParaRPr>
          </a:p>
          <a:p>
            <a:r>
              <a:rPr lang="en-GB" sz="1200" u="sng" dirty="0">
                <a:latin typeface="Comic Sans MS" panose="030F0702030302020204" pitchFamily="66" charset="0"/>
              </a:rPr>
              <a:t>Lunchtime at School - 12:00pm to 1:00pm</a:t>
            </a:r>
            <a:endParaRPr lang="en-US" sz="1200" u="sng" dirty="0">
              <a:latin typeface="Comic Sans MS" panose="030F0702030302020204" pitchFamily="66" charset="0"/>
            </a:endParaRPr>
          </a:p>
          <a:p>
            <a:r>
              <a:rPr lang="en-GB" sz="1200" dirty="0">
                <a:latin typeface="Comic Sans MS" panose="030F0702030302020204" pitchFamily="66" charset="0"/>
              </a:rPr>
              <a:t>Children have the option to go bring a packed lunch in a packed lunch box or, under the current </a:t>
            </a:r>
            <a:r>
              <a:rPr lang="en-GB" sz="1200" dirty="0" err="1">
                <a:latin typeface="Comic Sans MS" panose="030F0702030302020204" pitchFamily="66" charset="0"/>
              </a:rPr>
              <a:t>DfE</a:t>
            </a:r>
            <a:r>
              <a:rPr lang="en-GB" sz="1200" dirty="0">
                <a:latin typeface="Comic Sans MS" panose="030F0702030302020204" pitchFamily="66" charset="0"/>
              </a:rPr>
              <a:t> regulations, are entitled to have a free hot meal or packed lunch from our provider Kingswood Catering.</a:t>
            </a:r>
            <a:r>
              <a:rPr lang="en-US" sz="1200" dirty="0">
                <a:latin typeface="Comic Sans MS" panose="030F0702030302020204" pitchFamily="66" charset="0"/>
              </a:rPr>
              <a:t> </a:t>
            </a:r>
            <a:r>
              <a:rPr lang="en-GB" sz="1200" dirty="0">
                <a:latin typeface="Comic Sans MS" panose="030F0702030302020204" pitchFamily="66" charset="0"/>
              </a:rPr>
              <a:t>Every class has their own Midday Supervisor who looks after the children during their lunchtime.</a:t>
            </a:r>
            <a:endParaRPr lang="en-US" sz="1200" dirty="0">
              <a:latin typeface="Comic Sans MS" panose="030F0702030302020204" pitchFamily="66" charset="0"/>
            </a:endParaRPr>
          </a:p>
          <a:p>
            <a:r>
              <a:rPr lang="en-GB" sz="1200" dirty="0">
                <a:latin typeface="Comic Sans MS" panose="030F0702030302020204" pitchFamily="66" charset="0"/>
              </a:rPr>
              <a:t>Packed lunch boxes are stored in the children’s classrooms on trolleys, so parents need to bear this in mind when the weather is warmer. Some parents choose to put a little freezer block next to the sandwiches. Packed lunch boxes should be labelled clearly on the outside with your child’s name and class. </a:t>
            </a:r>
          </a:p>
          <a:p>
            <a:r>
              <a:rPr lang="en-GB" sz="1200" dirty="0">
                <a:latin typeface="Comic Sans MS" panose="030F0702030302020204" pitchFamily="66" charset="0"/>
              </a:rPr>
              <a:t> </a:t>
            </a:r>
            <a:endParaRPr lang="en-US" sz="1200" dirty="0">
              <a:latin typeface="Comic Sans MS" panose="030F0702030302020204" pitchFamily="66" charset="0"/>
            </a:endParaRPr>
          </a:p>
          <a:p>
            <a:r>
              <a:rPr lang="en-GB" sz="1200" dirty="0">
                <a:latin typeface="Comic Sans MS" panose="030F0702030302020204" pitchFamily="66" charset="0"/>
              </a:rPr>
              <a:t>The school day ends at 3:10pm – parents/carers can collect their child from the classroom door.</a:t>
            </a:r>
            <a:endParaRPr lang="en-US" sz="1200" dirty="0">
              <a:latin typeface="Comic Sans MS" panose="030F0702030302020204" pitchFamily="66" charset="0"/>
            </a:endParaRPr>
          </a:p>
        </p:txBody>
      </p: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l="11712" r="5580"/>
          <a:stretch/>
        </p:blipFill>
        <p:spPr>
          <a:xfrm>
            <a:off x="5844050" y="1386629"/>
            <a:ext cx="5790016" cy="4375353"/>
          </a:xfrm>
          <a:prstGeom prst="rect">
            <a:avLst/>
          </a:prstGeom>
          <a:ln>
            <a:noFill/>
          </a:ln>
          <a:effectLst>
            <a:softEdge rad="112500"/>
          </a:effectLst>
        </p:spPr>
      </p:pic>
      <p:sp>
        <p:nvSpPr>
          <p:cNvPr id="12" name="TextBox 11"/>
          <p:cNvSpPr txBox="1"/>
          <p:nvPr/>
        </p:nvSpPr>
        <p:spPr>
          <a:xfrm>
            <a:off x="839788" y="335335"/>
            <a:ext cx="5295207" cy="646331"/>
          </a:xfrm>
          <a:prstGeom prst="rect">
            <a:avLst/>
          </a:prstGeom>
          <a:noFill/>
        </p:spPr>
        <p:txBody>
          <a:bodyPr wrap="square" rtlCol="0" anchor="ctr">
            <a:spAutoFit/>
          </a:bodyPr>
          <a:lstStyle/>
          <a:p>
            <a:r>
              <a:rPr lang="en-GB" sz="3600" b="1" dirty="0">
                <a:latin typeface="Comic Sans MS" panose="030F0702030302020204" pitchFamily="66" charset="0"/>
              </a:rPr>
              <a:t>A Typical School Day</a:t>
            </a:r>
            <a:endParaRPr lang="en-US" sz="3600" b="1" dirty="0">
              <a:latin typeface="Comic Sans MS" panose="030F0702030302020204" pitchFamily="66" charset="0"/>
            </a:endParaRPr>
          </a:p>
        </p:txBody>
      </p:sp>
    </p:spTree>
    <p:extLst>
      <p:ext uri="{BB962C8B-B14F-4D97-AF65-F5344CB8AC3E}">
        <p14:creationId xmlns:p14="http://schemas.microsoft.com/office/powerpoint/2010/main" val="80797273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07193" y="321667"/>
            <a:ext cx="7469325" cy="646331"/>
          </a:xfrm>
          <a:prstGeom prst="rect">
            <a:avLst/>
          </a:prstGeom>
          <a:noFill/>
        </p:spPr>
        <p:txBody>
          <a:bodyPr wrap="square" rtlCol="0" anchor="ctr">
            <a:spAutoFit/>
          </a:bodyPr>
          <a:lstStyle/>
          <a:p>
            <a:r>
              <a:rPr lang="en-GB" sz="3600" b="1" dirty="0">
                <a:latin typeface="Comic Sans MS" panose="030F0702030302020204" pitchFamily="66" charset="0"/>
              </a:rPr>
              <a:t>Inclusion, Equality &amp; Behaviour</a:t>
            </a:r>
            <a:endParaRPr lang="en-US" sz="3600" b="1" dirty="0">
              <a:latin typeface="Comic Sans MS" panose="030F0702030302020204" pitchFamily="66" charset="0"/>
            </a:endParaRPr>
          </a:p>
        </p:txBody>
      </p:sp>
      <p:sp>
        <p:nvSpPr>
          <p:cNvPr id="6" name="TextBox 5"/>
          <p:cNvSpPr txBox="1"/>
          <p:nvPr/>
        </p:nvSpPr>
        <p:spPr>
          <a:xfrm>
            <a:off x="832694" y="1088688"/>
            <a:ext cx="4924908" cy="5693866"/>
          </a:xfrm>
          <a:prstGeom prst="rect">
            <a:avLst/>
          </a:prstGeom>
          <a:noFill/>
        </p:spPr>
        <p:txBody>
          <a:bodyPr wrap="square" rtlCol="0">
            <a:spAutoFit/>
          </a:bodyPr>
          <a:lstStyle/>
          <a:p>
            <a:pPr lvl="0"/>
            <a:r>
              <a:rPr lang="en-GB" sz="1200" dirty="0">
                <a:latin typeface="Comic Sans MS" panose="030F0702030302020204" pitchFamily="66" charset="0"/>
              </a:rPr>
              <a:t>At South End Infant School we believe passionately in the importance of inclusion and equality for all children and adults, and strive to ensure these values are at the heart of our practices.</a:t>
            </a:r>
          </a:p>
          <a:p>
            <a:pPr lvl="0"/>
            <a:endParaRPr lang="en-GB" sz="1200" dirty="0">
              <a:latin typeface="Comic Sans MS" panose="030F0702030302020204" pitchFamily="66" charset="0"/>
            </a:endParaRPr>
          </a:p>
          <a:p>
            <a:pPr lvl="0"/>
            <a:r>
              <a:rPr lang="en-GB" sz="1400" dirty="0">
                <a:latin typeface="Comic Sans MS" panose="030F0702030302020204" pitchFamily="66" charset="0"/>
              </a:rPr>
              <a:t>Inclusion</a:t>
            </a:r>
          </a:p>
          <a:p>
            <a:pPr lvl="0"/>
            <a:endParaRPr lang="en-GB" sz="1200" dirty="0">
              <a:latin typeface="Comic Sans MS" panose="030F0702030302020204" pitchFamily="66" charset="0"/>
            </a:endParaRPr>
          </a:p>
          <a:p>
            <a:pPr lvl="0"/>
            <a:r>
              <a:rPr lang="en-GB" sz="1200" dirty="0">
                <a:latin typeface="Comic Sans MS" panose="030F0702030302020204" pitchFamily="66" charset="0"/>
              </a:rPr>
              <a:t>South End is an inclusive school where we focus on the well-being and progress of every child. We have high expectations of all our children. To ensure they are able to achieve in all areas, we engage a range of strategies to issue challenges at an appropriate level, and provide support and scaffolding to overcome challenges to learning. Children with special educational needs are supported within their own class, teaching may be adapted to meet every child's needs. Where appropriate and in addition, enhanced in class support may be put in place to meet the needs of children with an EHCP. Similarly, children who are assessed as more able, demonstrating a particular aptitude in a curriculum area, will be given the opportunity to extend their learning in class. All children have equal access to the curriculum.</a:t>
            </a:r>
          </a:p>
          <a:p>
            <a:pPr lvl="0"/>
            <a:endParaRPr lang="en-GB" sz="1200" dirty="0">
              <a:latin typeface="Comic Sans MS" panose="030F0702030302020204" pitchFamily="66" charset="0"/>
            </a:endParaRPr>
          </a:p>
          <a:p>
            <a:pPr lvl="0"/>
            <a:r>
              <a:rPr lang="en-GB" sz="1400" dirty="0">
                <a:latin typeface="Comic Sans MS" panose="030F0702030302020204" pitchFamily="66" charset="0"/>
              </a:rPr>
              <a:t>Equality</a:t>
            </a:r>
          </a:p>
          <a:p>
            <a:pPr lvl="0"/>
            <a:endParaRPr lang="en-GB" sz="1200" dirty="0">
              <a:latin typeface="Comic Sans MS" panose="030F0702030302020204" pitchFamily="66" charset="0"/>
            </a:endParaRPr>
          </a:p>
          <a:p>
            <a:pPr lvl="0"/>
            <a:r>
              <a:rPr lang="en-GB" sz="1200" dirty="0">
                <a:latin typeface="Comic Sans MS" panose="030F0702030302020204" pitchFamily="66" charset="0"/>
              </a:rPr>
              <a:t>At South End we are committed to valuing diversity, tackling discrimination, promoting equality and fostering good relationships between people. We aim to provide an education that promotes awareness, understanding and respect for diversity in our world. This is achieved through the acknowledgement of special days and festivals and the embedding of lessons learned through the achievements of individuals from diverse backgrounds across disciplines and through history.</a:t>
            </a:r>
          </a:p>
        </p:txBody>
      </p:sp>
      <p:sp>
        <p:nvSpPr>
          <p:cNvPr id="8" name="TextBox 7">
            <a:extLst>
              <a:ext uri="{FF2B5EF4-FFF2-40B4-BE49-F238E27FC236}">
                <a16:creationId xmlns:a16="http://schemas.microsoft.com/office/drawing/2014/main" id="{FAA550CD-8C09-4EE2-B863-2AD01136B604}"/>
              </a:ext>
            </a:extLst>
          </p:cNvPr>
          <p:cNvSpPr txBox="1"/>
          <p:nvPr/>
        </p:nvSpPr>
        <p:spPr>
          <a:xfrm>
            <a:off x="6554088" y="1088688"/>
            <a:ext cx="5383446" cy="7940635"/>
          </a:xfrm>
          <a:prstGeom prst="rect">
            <a:avLst/>
          </a:prstGeom>
          <a:noFill/>
        </p:spPr>
        <p:txBody>
          <a:bodyPr wrap="square" rtlCol="0">
            <a:spAutoFit/>
          </a:bodyPr>
          <a:lstStyle/>
          <a:p>
            <a:pPr lvl="0"/>
            <a:r>
              <a:rPr lang="en-GB" sz="1400" dirty="0">
                <a:latin typeface="Comic Sans MS" panose="030F0702030302020204" pitchFamily="66" charset="0"/>
              </a:rPr>
              <a:t>Our ‘3Bs’ Behaviour Curriculum is taught throughout the school to actively promote the behaviours we want to see every day:</a:t>
            </a:r>
          </a:p>
          <a:p>
            <a:pPr lvl="0"/>
            <a:endParaRPr lang="en-GB" sz="1200" dirty="0">
              <a:latin typeface="Comic Sans MS" panose="030F0702030302020204" pitchFamily="66" charset="0"/>
            </a:endParaRPr>
          </a:p>
          <a:p>
            <a:pPr lvl="0" algn="ctr"/>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lgn="ctr"/>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r>
              <a:rPr lang="en-GB" sz="1400" dirty="0">
                <a:latin typeface="Comic Sans MS" panose="030F0702030302020204" pitchFamily="66" charset="0"/>
              </a:rPr>
              <a:t>In addition, we reward behaviours that reflect our six values:</a:t>
            </a:r>
          </a:p>
          <a:p>
            <a:pPr lvl="0"/>
            <a:endParaRPr lang="en-GB" sz="1200" dirty="0">
              <a:latin typeface="Comic Sans MS" panose="030F0702030302020204" pitchFamily="66" charset="0"/>
            </a:endParaRPr>
          </a:p>
          <a:p>
            <a:pPr lvl="0" algn="ctr"/>
            <a:r>
              <a:rPr lang="en-GB" sz="1400" dirty="0">
                <a:latin typeface="Comic Sans MS" panose="030F0702030302020204" pitchFamily="66" charset="0"/>
              </a:rPr>
              <a:t>Respect, Pride, Aspiration, Courage, </a:t>
            </a:r>
          </a:p>
          <a:p>
            <a:pPr lvl="0" algn="ctr"/>
            <a:r>
              <a:rPr lang="en-GB" sz="1400" dirty="0">
                <a:latin typeface="Comic Sans MS" panose="030F0702030302020204" pitchFamily="66" charset="0"/>
              </a:rPr>
              <a:t>Independence &amp; Perseverance</a:t>
            </a:r>
          </a:p>
          <a:p>
            <a:pPr lvl="0"/>
            <a:endParaRPr lang="en-GB" sz="1200" dirty="0">
              <a:latin typeface="Comic Sans MS" panose="030F0702030302020204" pitchFamily="66" charset="0"/>
            </a:endParaRPr>
          </a:p>
          <a:p>
            <a:pPr lvl="0"/>
            <a:r>
              <a:rPr lang="en-GB" sz="1400" dirty="0">
                <a:latin typeface="Comic Sans MS" panose="030F0702030302020204" pitchFamily="66" charset="0"/>
              </a:rPr>
              <a:t>For younger children, the principles of the rules are simplified to the following statement:</a:t>
            </a:r>
          </a:p>
          <a:p>
            <a:pPr lvl="0"/>
            <a:endParaRPr lang="en-GB" sz="1200" dirty="0">
              <a:latin typeface="Comic Sans MS" panose="030F0702030302020204" pitchFamily="66" charset="0"/>
            </a:endParaRPr>
          </a:p>
          <a:p>
            <a:pPr lvl="0" algn="ctr"/>
            <a:r>
              <a:rPr lang="en-GB" sz="1200" dirty="0">
                <a:latin typeface="Comic Sans MS" panose="030F0702030302020204" pitchFamily="66" charset="0"/>
              </a:rPr>
              <a:t>‘</a:t>
            </a:r>
            <a:r>
              <a:rPr lang="en-GB" sz="1600" dirty="0">
                <a:latin typeface="Comic Sans MS" panose="030F0702030302020204" pitchFamily="66" charset="0"/>
              </a:rPr>
              <a:t>Kind hands, kind feet, kind words.’</a:t>
            </a: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a:p>
            <a:pPr lvl="0"/>
            <a:endParaRPr lang="en-GB" sz="1200" dirty="0">
              <a:latin typeface="Comic Sans MS" panose="030F0702030302020204" pitchFamily="66" charset="0"/>
            </a:endParaRPr>
          </a:p>
        </p:txBody>
      </p:sp>
      <p:pic>
        <p:nvPicPr>
          <p:cNvPr id="3" name="Picture 2">
            <a:extLst>
              <a:ext uri="{FF2B5EF4-FFF2-40B4-BE49-F238E27FC236}">
                <a16:creationId xmlns:a16="http://schemas.microsoft.com/office/drawing/2014/main" id="{F4F7F499-667A-426B-8F65-C85825645796}"/>
              </a:ext>
            </a:extLst>
          </p:cNvPr>
          <p:cNvPicPr>
            <a:picLocks noChangeAspect="1"/>
          </p:cNvPicPr>
          <p:nvPr/>
        </p:nvPicPr>
        <p:blipFill>
          <a:blip r:embed="rId2"/>
          <a:stretch>
            <a:fillRect/>
          </a:stretch>
        </p:blipFill>
        <p:spPr>
          <a:xfrm>
            <a:off x="7146642" y="1958247"/>
            <a:ext cx="4044271" cy="2095122"/>
          </a:xfrm>
          <a:prstGeom prst="rect">
            <a:avLst/>
          </a:prstGeom>
        </p:spPr>
      </p:pic>
    </p:spTree>
    <p:extLst>
      <p:ext uri="{BB962C8B-B14F-4D97-AF65-F5344CB8AC3E}">
        <p14:creationId xmlns:p14="http://schemas.microsoft.com/office/powerpoint/2010/main" val="422829226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39788" y="359076"/>
            <a:ext cx="7755572" cy="646331"/>
          </a:xfrm>
          <a:prstGeom prst="rect">
            <a:avLst/>
          </a:prstGeom>
          <a:noFill/>
        </p:spPr>
        <p:txBody>
          <a:bodyPr wrap="square" rtlCol="0" anchor="ctr">
            <a:spAutoFit/>
          </a:bodyPr>
          <a:lstStyle/>
          <a:p>
            <a:r>
              <a:rPr lang="en-GB" sz="3600" b="1" dirty="0">
                <a:latin typeface="Comic Sans MS" panose="030F0702030302020204" pitchFamily="66" charset="0"/>
              </a:rPr>
              <a:t>Joining South End Infant School</a:t>
            </a:r>
            <a:endParaRPr lang="en-US" sz="3600" b="1" dirty="0">
              <a:latin typeface="Comic Sans MS" panose="030F0702030302020204" pitchFamily="66" charset="0"/>
            </a:endParaRP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1911" t="5681" r="10128" b="33333"/>
          <a:stretch/>
        </p:blipFill>
        <p:spPr>
          <a:xfrm>
            <a:off x="7208783" y="1424662"/>
            <a:ext cx="4595854" cy="4182386"/>
          </a:xfrm>
          <a:prstGeom prst="rect">
            <a:avLst/>
          </a:prstGeom>
          <a:ln>
            <a:noFill/>
          </a:ln>
          <a:effectLst>
            <a:softEdge rad="112500"/>
          </a:effectLst>
        </p:spPr>
      </p:pic>
      <p:sp>
        <p:nvSpPr>
          <p:cNvPr id="7" name="TextBox 6"/>
          <p:cNvSpPr txBox="1"/>
          <p:nvPr/>
        </p:nvSpPr>
        <p:spPr>
          <a:xfrm>
            <a:off x="839788" y="1210369"/>
            <a:ext cx="6424654" cy="5262979"/>
          </a:xfrm>
          <a:prstGeom prst="rect">
            <a:avLst/>
          </a:prstGeom>
          <a:noFill/>
        </p:spPr>
        <p:txBody>
          <a:bodyPr wrap="square" rtlCol="0">
            <a:spAutoFit/>
          </a:bodyPr>
          <a:lstStyle/>
          <a:p>
            <a:r>
              <a:rPr lang="en-GB" sz="1200" dirty="0">
                <a:latin typeface="Comic Sans MS" panose="030F0702030302020204" pitchFamily="66" charset="0"/>
              </a:rPr>
              <a:t>Children are accepted into this school in the September prior to their 5</a:t>
            </a:r>
            <a:r>
              <a:rPr lang="en-GB" sz="1200" baseline="30000" dirty="0">
                <a:latin typeface="Comic Sans MS" panose="030F0702030302020204" pitchFamily="66" charset="0"/>
              </a:rPr>
              <a:t>th</a:t>
            </a:r>
            <a:r>
              <a:rPr lang="en-GB" sz="1200" dirty="0">
                <a:latin typeface="Comic Sans MS" panose="030F0702030302020204" pitchFamily="66" charset="0"/>
              </a:rPr>
              <a:t> birthday. The cut-off date is 31</a:t>
            </a:r>
            <a:r>
              <a:rPr lang="en-GB" sz="1200" baseline="30000" dirty="0">
                <a:latin typeface="Comic Sans MS" panose="030F0702030302020204" pitchFamily="66" charset="0"/>
              </a:rPr>
              <a:t>st</a:t>
            </a:r>
            <a:r>
              <a:rPr lang="en-GB" sz="1200" dirty="0">
                <a:latin typeface="Comic Sans MS" panose="030F0702030302020204" pitchFamily="66" charset="0"/>
              </a:rPr>
              <a:t> August and any child who turns five in the September, enters school the following year.</a:t>
            </a:r>
            <a:endParaRPr lang="en-US" sz="1200" dirty="0">
              <a:latin typeface="Comic Sans MS" panose="030F0702030302020204" pitchFamily="66" charset="0"/>
            </a:endParaRPr>
          </a:p>
          <a:p>
            <a:r>
              <a:rPr lang="en-GB" sz="1200" dirty="0">
                <a:latin typeface="Comic Sans MS" panose="030F0702030302020204" pitchFamily="66" charset="0"/>
              </a:rPr>
              <a:t> </a:t>
            </a:r>
            <a:endParaRPr lang="en-US" sz="1200" dirty="0">
              <a:latin typeface="Comic Sans MS" panose="030F0702030302020204" pitchFamily="66" charset="0"/>
            </a:endParaRPr>
          </a:p>
          <a:p>
            <a:r>
              <a:rPr lang="en-GB" sz="1200" dirty="0">
                <a:latin typeface="Comic Sans MS" panose="030F0702030302020204" pitchFamily="66" charset="0"/>
              </a:rPr>
              <a:t>South End Infant School is a co-educational school for children in educational year groups Reception to two, (age range 4 – 7). The school operates on a planned admission limit system as laid down by Northamptonshire County Council. The Local Authority has formal responsibility for admitting pupils up to the school’s physical capacity, which is ninety pupils in each year group (270 pupils in total).</a:t>
            </a:r>
            <a:endParaRPr lang="en-US" sz="1200" dirty="0">
              <a:latin typeface="Comic Sans MS" panose="030F0702030302020204" pitchFamily="66" charset="0"/>
            </a:endParaRPr>
          </a:p>
          <a:p>
            <a:r>
              <a:rPr lang="en-GB" sz="1200" dirty="0">
                <a:latin typeface="Comic Sans MS" panose="030F0702030302020204" pitchFamily="66" charset="0"/>
              </a:rPr>
              <a:t> </a:t>
            </a:r>
            <a:endParaRPr lang="en-US" sz="1200" dirty="0">
              <a:latin typeface="Comic Sans MS" panose="030F0702030302020204" pitchFamily="66" charset="0"/>
            </a:endParaRPr>
          </a:p>
          <a:p>
            <a:r>
              <a:rPr lang="en-GB" sz="1200" dirty="0">
                <a:latin typeface="Comic Sans MS" panose="030F0702030302020204" pitchFamily="66" charset="0"/>
              </a:rPr>
              <a:t>The governors wish this school to serve the parents and children of the surrounding locality, and it is their intention to provide the highest quality of education possible for this community. As an infant school we work within the limits of infant class sizes, which are capped at thirty.</a:t>
            </a:r>
            <a:endParaRPr lang="en-US" sz="1200" dirty="0">
              <a:latin typeface="Comic Sans MS" panose="030F0702030302020204" pitchFamily="66" charset="0"/>
            </a:endParaRPr>
          </a:p>
          <a:p>
            <a:r>
              <a:rPr lang="en-GB" sz="1200" dirty="0">
                <a:latin typeface="Comic Sans MS" panose="030F0702030302020204" pitchFamily="66" charset="0"/>
              </a:rPr>
              <a:t> </a:t>
            </a:r>
            <a:endParaRPr lang="en-US" sz="1200" dirty="0">
              <a:latin typeface="Comic Sans MS" panose="030F0702030302020204" pitchFamily="66" charset="0"/>
            </a:endParaRPr>
          </a:p>
          <a:p>
            <a:r>
              <a:rPr lang="en-GB" sz="1200" b="1" dirty="0">
                <a:latin typeface="Comic Sans MS" panose="030F0702030302020204" pitchFamily="66" charset="0"/>
              </a:rPr>
              <a:t>Application Process</a:t>
            </a:r>
            <a:endParaRPr lang="en-US" sz="1200" dirty="0">
              <a:latin typeface="Comic Sans MS" panose="030F0702030302020204" pitchFamily="66" charset="0"/>
            </a:endParaRPr>
          </a:p>
          <a:p>
            <a:r>
              <a:rPr lang="en-US" sz="1200" dirty="0">
                <a:latin typeface="Comic Sans MS" panose="030F0702030302020204" pitchFamily="66" charset="0"/>
              </a:rPr>
              <a:t>You must fill in an application form through the NNCC website: </a:t>
            </a:r>
            <a:r>
              <a:rPr lang="en-US" sz="1200" u="sng" dirty="0">
                <a:latin typeface="Comic Sans MS" panose="030F0702030302020204" pitchFamily="66" charset="0"/>
                <a:hlinkClick r:id="rId3"/>
              </a:rPr>
              <a:t>https://www.northnorthants.gov.uk/primary-school-places/apply-primary-school-place</a:t>
            </a:r>
            <a:r>
              <a:rPr lang="en-US" sz="1200" dirty="0">
                <a:latin typeface="Comic Sans MS" panose="030F0702030302020204" pitchFamily="66" charset="0"/>
              </a:rPr>
              <a:t>.</a:t>
            </a:r>
          </a:p>
          <a:p>
            <a:r>
              <a:rPr lang="en-US" sz="1200" dirty="0">
                <a:latin typeface="Comic Sans MS" panose="030F0702030302020204" pitchFamily="66" charset="0"/>
              </a:rPr>
              <a:t>Further information to help with the application process can be found in the NNCC document:</a:t>
            </a:r>
          </a:p>
          <a:p>
            <a:r>
              <a:rPr lang="en-US" sz="1200" u="sng" dirty="0">
                <a:latin typeface="Comic Sans MS" panose="030F0702030302020204" pitchFamily="66" charset="0"/>
                <a:hlinkClick r:id="rId4"/>
              </a:rPr>
              <a:t>https://cms.northnorthants.gov.uk/media/10524/download</a:t>
            </a:r>
            <a:endParaRPr lang="en-US" sz="1200" dirty="0">
              <a:latin typeface="Comic Sans MS" panose="030F0702030302020204" pitchFamily="66" charset="0"/>
            </a:endParaRPr>
          </a:p>
          <a:p>
            <a:r>
              <a:rPr lang="en-US" sz="1200" b="1" dirty="0">
                <a:latin typeface="Comic Sans MS" panose="030F0702030302020204" pitchFamily="66" charset="0"/>
              </a:rPr>
              <a:t>10</a:t>
            </a:r>
            <a:r>
              <a:rPr lang="en-US" sz="1200" b="1" baseline="30000" dirty="0">
                <a:latin typeface="Comic Sans MS" panose="030F0702030302020204" pitchFamily="66" charset="0"/>
              </a:rPr>
              <a:t>th</a:t>
            </a:r>
            <a:r>
              <a:rPr lang="en-US" sz="1200" b="1" dirty="0">
                <a:latin typeface="Comic Sans MS" panose="030F0702030302020204" pitchFamily="66" charset="0"/>
              </a:rPr>
              <a:t> September </a:t>
            </a:r>
            <a:r>
              <a:rPr lang="en-US" sz="1200" dirty="0">
                <a:latin typeface="Comic Sans MS" panose="030F0702030302020204" pitchFamily="66" charset="0"/>
              </a:rPr>
              <a:t>– Application portal opens for Primary, Infant and Junior School applications. Information on how to apply for a school place is published by the County Council on their website: </a:t>
            </a:r>
            <a:r>
              <a:rPr lang="en-US" sz="1200" u="sng" dirty="0">
                <a:latin typeface="Comic Sans MS" panose="030F0702030302020204" pitchFamily="66" charset="0"/>
                <a:hlinkClick r:id="rId5"/>
              </a:rPr>
              <a:t>https://www.northnorthants.gov.uk/school-admissions</a:t>
            </a:r>
            <a:r>
              <a:rPr lang="en-US" sz="1200" dirty="0">
                <a:latin typeface="Comic Sans MS" panose="030F0702030302020204" pitchFamily="66" charset="0"/>
              </a:rPr>
              <a:t>. </a:t>
            </a:r>
          </a:p>
          <a:p>
            <a:endParaRPr lang="en-GB" sz="1200" dirty="0">
              <a:latin typeface="Comic Sans MS" panose="030F0702030302020204" pitchFamily="66" charset="0"/>
            </a:endParaRPr>
          </a:p>
          <a:p>
            <a:r>
              <a:rPr lang="en-GB" sz="1200" dirty="0">
                <a:latin typeface="Comic Sans MS" panose="030F0702030302020204" pitchFamily="66" charset="0"/>
              </a:rPr>
              <a:t>If you have any questions, please do not hesitate to contact us either via our email </a:t>
            </a:r>
            <a:r>
              <a:rPr lang="en-GB" sz="1200" dirty="0">
                <a:latin typeface="Comic Sans MS" panose="030F0702030302020204" pitchFamily="66" charset="0"/>
                <a:hlinkClick r:id="rId6"/>
              </a:rPr>
              <a:t>contactus@southendinfant.com</a:t>
            </a:r>
            <a:r>
              <a:rPr lang="en-GB" sz="1200" dirty="0">
                <a:latin typeface="Comic Sans MS" panose="030F0702030302020204" pitchFamily="66" charset="0"/>
              </a:rPr>
              <a:t> or alternatively call the school Office on 01933 356571, where we will be happy to help.</a:t>
            </a:r>
            <a:endParaRPr lang="en-US" sz="1200" dirty="0">
              <a:latin typeface="Comic Sans MS" panose="030F0702030302020204" pitchFamily="66" charset="0"/>
            </a:endParaRPr>
          </a:p>
        </p:txBody>
      </p:sp>
    </p:spTree>
    <p:extLst>
      <p:ext uri="{BB962C8B-B14F-4D97-AF65-F5344CB8AC3E}">
        <p14:creationId xmlns:p14="http://schemas.microsoft.com/office/powerpoint/2010/main" val="1659828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2"/>
          </p:nvPr>
        </p:nvSpPr>
        <p:spPr>
          <a:xfrm>
            <a:off x="839788" y="2417197"/>
            <a:ext cx="4945870" cy="3695476"/>
          </a:xfrm>
          <a:noFill/>
        </p:spPr>
        <p:txBody>
          <a:bodyPr>
            <a:normAutofit lnSpcReduction="10000"/>
          </a:bodyPr>
          <a:lstStyle/>
          <a:p>
            <a:pPr marL="0" indent="0">
              <a:buNone/>
            </a:pPr>
            <a:endParaRPr lang="en-US" sz="2000" dirty="0"/>
          </a:p>
          <a:p>
            <a:pPr marL="0" indent="0">
              <a:buNone/>
            </a:pPr>
            <a:r>
              <a:rPr lang="en-US" sz="1600" dirty="0">
                <a:latin typeface="Comic Sans MS" panose="030F0702030302020204" pitchFamily="66" charset="0"/>
              </a:rPr>
              <a:t>South End Infant School</a:t>
            </a:r>
          </a:p>
          <a:p>
            <a:pPr marL="0" indent="0">
              <a:buNone/>
            </a:pPr>
            <a:r>
              <a:rPr lang="en-US" sz="1600" dirty="0" err="1">
                <a:latin typeface="Comic Sans MS" panose="030F0702030302020204" pitchFamily="66" charset="0"/>
              </a:rPr>
              <a:t>Wymington</a:t>
            </a:r>
            <a:r>
              <a:rPr lang="en-US" sz="1600" dirty="0">
                <a:latin typeface="Comic Sans MS" panose="030F0702030302020204" pitchFamily="66" charset="0"/>
              </a:rPr>
              <a:t> Road</a:t>
            </a:r>
          </a:p>
          <a:p>
            <a:pPr marL="0" indent="0">
              <a:buNone/>
            </a:pPr>
            <a:r>
              <a:rPr lang="en-US" sz="1600" dirty="0" err="1">
                <a:latin typeface="Comic Sans MS" panose="030F0702030302020204" pitchFamily="66" charset="0"/>
              </a:rPr>
              <a:t>Rushden</a:t>
            </a:r>
            <a:endParaRPr lang="en-US" sz="1600" dirty="0">
              <a:latin typeface="Comic Sans MS" panose="030F0702030302020204" pitchFamily="66" charset="0"/>
            </a:endParaRPr>
          </a:p>
          <a:p>
            <a:pPr marL="0" indent="0">
              <a:buNone/>
            </a:pPr>
            <a:r>
              <a:rPr lang="en-US" sz="1600" dirty="0" err="1">
                <a:latin typeface="Comic Sans MS" panose="030F0702030302020204" pitchFamily="66" charset="0"/>
              </a:rPr>
              <a:t>Northants</a:t>
            </a:r>
            <a:endParaRPr lang="en-US" sz="1600" dirty="0">
              <a:latin typeface="Comic Sans MS" panose="030F0702030302020204" pitchFamily="66" charset="0"/>
            </a:endParaRPr>
          </a:p>
          <a:p>
            <a:pPr marL="0" indent="0">
              <a:buNone/>
            </a:pPr>
            <a:r>
              <a:rPr lang="en-US" sz="1600" dirty="0">
                <a:latin typeface="Comic Sans MS" panose="030F0702030302020204" pitchFamily="66" charset="0"/>
              </a:rPr>
              <a:t>NN10 9JU</a:t>
            </a:r>
          </a:p>
          <a:p>
            <a:pPr marL="0" indent="0">
              <a:buNone/>
            </a:pPr>
            <a:endParaRPr lang="en-US" sz="1600" dirty="0">
              <a:latin typeface="Comic Sans MS" panose="030F0702030302020204" pitchFamily="66" charset="0"/>
            </a:endParaRPr>
          </a:p>
          <a:p>
            <a:pPr marL="0" indent="0">
              <a:buNone/>
            </a:pPr>
            <a:r>
              <a:rPr lang="en-US" sz="1600" dirty="0">
                <a:latin typeface="Comic Sans MS" panose="030F0702030302020204" pitchFamily="66" charset="0"/>
                <a:sym typeface="Wingdings 2" panose="05020102010507070707" pitchFamily="18" charset="2"/>
              </a:rPr>
              <a:t>	</a:t>
            </a:r>
            <a:r>
              <a:rPr lang="en-US" sz="1600" dirty="0">
                <a:latin typeface="Comic Sans MS" panose="030F0702030302020204" pitchFamily="66" charset="0"/>
              </a:rPr>
              <a:t>01933 356571</a:t>
            </a:r>
          </a:p>
          <a:p>
            <a:pPr marL="0" indent="0">
              <a:buNone/>
            </a:pPr>
            <a:r>
              <a:rPr lang="en-US" sz="1600" dirty="0">
                <a:latin typeface="Comic Sans MS" panose="030F0702030302020204" pitchFamily="66" charset="0"/>
                <a:sym typeface="Wingdings" panose="05000000000000000000" pitchFamily="2" charset="2"/>
              </a:rPr>
              <a:t>	</a:t>
            </a:r>
            <a:r>
              <a:rPr lang="en-US" sz="1600" dirty="0">
                <a:latin typeface="Comic Sans MS" panose="030F0702030302020204" pitchFamily="66" charset="0"/>
              </a:rPr>
              <a:t>contactus@southendinfant.com</a:t>
            </a:r>
          </a:p>
          <a:p>
            <a:pPr marL="0" indent="0">
              <a:buNone/>
            </a:pPr>
            <a:r>
              <a:rPr lang="en-US" sz="1600" dirty="0">
                <a:latin typeface="Comic Sans MS" panose="030F0702030302020204" pitchFamily="66" charset="0"/>
                <a:sym typeface="Webdings" panose="05030102010509060703" pitchFamily="18" charset="2"/>
              </a:rPr>
              <a:t>	www.southendinfant.com</a:t>
            </a:r>
            <a:endParaRPr lang="en-US" sz="1600" dirty="0">
              <a:latin typeface="Comic Sans MS" panose="030F0702030302020204" pitchFamily="66" charset="0"/>
            </a:endParaRPr>
          </a:p>
          <a:p>
            <a:endParaRPr lang="en-GB" dirty="0"/>
          </a:p>
        </p:txBody>
      </p:sp>
      <p:sp>
        <p:nvSpPr>
          <p:cNvPr id="6" name="TextBox 5"/>
          <p:cNvSpPr txBox="1"/>
          <p:nvPr/>
        </p:nvSpPr>
        <p:spPr>
          <a:xfrm>
            <a:off x="839788" y="346251"/>
            <a:ext cx="5295207" cy="646331"/>
          </a:xfrm>
          <a:prstGeom prst="rect">
            <a:avLst/>
          </a:prstGeom>
          <a:noFill/>
        </p:spPr>
        <p:txBody>
          <a:bodyPr wrap="square" rtlCol="0" anchor="ctr">
            <a:spAutoFit/>
          </a:bodyPr>
          <a:lstStyle/>
          <a:p>
            <a:r>
              <a:rPr lang="en-GB" sz="3600" b="1" dirty="0">
                <a:latin typeface="Comic Sans MS" panose="030F0702030302020204" pitchFamily="66" charset="0"/>
              </a:rPr>
              <a:t>Contact Details</a:t>
            </a:r>
            <a:endParaRPr lang="en-US" sz="3600" b="1" dirty="0">
              <a:latin typeface="Comic Sans MS" panose="030F0702030302020204" pitchFamily="66"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9228" y="1124790"/>
            <a:ext cx="2898424" cy="1424882"/>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3894900" y="2770051"/>
            <a:ext cx="2240095" cy="16800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7003857" y="2772721"/>
            <a:ext cx="2230006" cy="16725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8644251" y="804406"/>
            <a:ext cx="2233132" cy="167484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5243858" y="804405"/>
            <a:ext cx="2172269" cy="16292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0800000">
            <a:off x="5106903" y="4817156"/>
            <a:ext cx="2196338" cy="16472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 name="Picture 14"/>
          <p:cNvPicPr>
            <a:picLocks noChangeAspect="1"/>
          </p:cNvPicPr>
          <p:nvPr/>
        </p:nvPicPr>
        <p:blipFill rotWithShape="1">
          <a:blip r:embed="rId8" cstate="print">
            <a:extLst>
              <a:ext uri="{28A0092B-C50C-407E-A947-70E740481C1C}">
                <a14:useLocalDpi xmlns:a14="http://schemas.microsoft.com/office/drawing/2010/main" val="0"/>
              </a:ext>
            </a:extLst>
          </a:blip>
          <a:srcRect r="4204"/>
          <a:stretch/>
        </p:blipFill>
        <p:spPr>
          <a:xfrm rot="10800000">
            <a:off x="8434451" y="4799399"/>
            <a:ext cx="2126700" cy="16650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564915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Custom 1">
      <a:dk1>
        <a:sysClr val="windowText" lastClr="000000"/>
      </a:dk1>
      <a:lt1>
        <a:sysClr val="window" lastClr="FFFFFF"/>
      </a:lt1>
      <a:dk2>
        <a:srgbClr val="455F51"/>
      </a:dk2>
      <a:lt2>
        <a:srgbClr val="E3DED1"/>
      </a:lt2>
      <a:accent1>
        <a:srgbClr val="549E39"/>
      </a:accent1>
      <a:accent2>
        <a:srgbClr val="FFFF00"/>
      </a:accent2>
      <a:accent3>
        <a:srgbClr val="C0CF3A"/>
      </a:accent3>
      <a:accent4>
        <a:srgbClr val="029676"/>
      </a:accent4>
      <a:accent5>
        <a:srgbClr val="4AB5C4"/>
      </a:accent5>
      <a:accent6>
        <a:srgbClr val="0989B1"/>
      </a:accent6>
      <a:hlink>
        <a:srgbClr val="6B9F25"/>
      </a:hlink>
      <a:folHlink>
        <a:srgbClr val="BA6906"/>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1262</TotalTime>
  <Words>1250</Words>
  <Application>Microsoft Office PowerPoint</Application>
  <PresentationFormat>Widescreen</PresentationFormat>
  <Paragraphs>118</Paragraphs>
  <Slides>8</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vt:i4>
      </vt:variant>
    </vt:vector>
  </HeadingPairs>
  <TitlesOfParts>
    <vt:vector size="18" baseType="lpstr">
      <vt:lpstr>Arial</vt:lpstr>
      <vt:lpstr>Berlin Sans FB Demi</vt:lpstr>
      <vt:lpstr>Calibri</vt:lpstr>
      <vt:lpstr>Comic Sans MS</vt:lpstr>
      <vt:lpstr>Trebuchet MS</vt:lpstr>
      <vt:lpstr>Webdings</vt:lpstr>
      <vt:lpstr>Wingdings</vt:lpstr>
      <vt:lpstr>Wingdings 2</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End Infant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South End Infant School</dc:title>
  <dc:creator>Joanne Burge</dc:creator>
  <cp:lastModifiedBy>Amy Savage</cp:lastModifiedBy>
  <cp:revision>81</cp:revision>
  <cp:lastPrinted>2024-11-13T16:09:29Z</cp:lastPrinted>
  <dcterms:created xsi:type="dcterms:W3CDTF">2021-10-12T10:33:02Z</dcterms:created>
  <dcterms:modified xsi:type="dcterms:W3CDTF">2024-11-20T13:30:32Z</dcterms:modified>
</cp:coreProperties>
</file>